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43891200" cy="21945600"/>
  <p:notesSz cx="6858000" cy="9144000"/>
  <p:defaultTextStyle>
    <a:defPPr>
      <a:defRPr lang="en-US"/>
    </a:defPPr>
    <a:lvl1pPr marL="0" algn="l" defTabSz="3502609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1pPr>
    <a:lvl2pPr marL="1751305" algn="l" defTabSz="3502609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2pPr>
    <a:lvl3pPr marL="3502609" algn="l" defTabSz="3502609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3pPr>
    <a:lvl4pPr marL="5253914" algn="l" defTabSz="3502609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4pPr>
    <a:lvl5pPr marL="7005218" algn="l" defTabSz="3502609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5pPr>
    <a:lvl6pPr marL="8756523" algn="l" defTabSz="3502609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6pPr>
    <a:lvl7pPr marL="10507828" algn="l" defTabSz="3502609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7pPr>
    <a:lvl8pPr marL="12259132" algn="l" defTabSz="3502609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8pPr>
    <a:lvl9pPr marL="14010437" algn="l" defTabSz="3502609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8F61"/>
    <a:srgbClr val="D1675A"/>
    <a:srgbClr val="536786"/>
    <a:srgbClr val="5D7190"/>
    <a:srgbClr val="687C9A"/>
    <a:srgbClr val="828282"/>
    <a:srgbClr val="407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0"/>
  </p:normalViewPr>
  <p:slideViewPr>
    <p:cSldViewPr snapToGrid="0" snapToObjects="1">
      <p:cViewPr>
        <p:scale>
          <a:sx n="48" d="100"/>
          <a:sy n="48" d="100"/>
        </p:scale>
        <p:origin x="176" y="-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ABB32-57D3-654F-A050-25BE8AAEBAE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EB851-1DD3-334C-91B9-81AE3217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3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2609" rtl="0" eaLnBrk="1" latinLnBrk="0" hangingPunct="1">
      <a:defRPr sz="4597" kern="1200">
        <a:solidFill>
          <a:schemeClr val="tx1"/>
        </a:solidFill>
        <a:latin typeface="+mn-lt"/>
        <a:ea typeface="+mn-ea"/>
        <a:cs typeface="+mn-cs"/>
      </a:defRPr>
    </a:lvl1pPr>
    <a:lvl2pPr marL="1751305" algn="l" defTabSz="3502609" rtl="0" eaLnBrk="1" latinLnBrk="0" hangingPunct="1">
      <a:defRPr sz="4597" kern="1200">
        <a:solidFill>
          <a:schemeClr val="tx1"/>
        </a:solidFill>
        <a:latin typeface="+mn-lt"/>
        <a:ea typeface="+mn-ea"/>
        <a:cs typeface="+mn-cs"/>
      </a:defRPr>
    </a:lvl2pPr>
    <a:lvl3pPr marL="3502609" algn="l" defTabSz="3502609" rtl="0" eaLnBrk="1" latinLnBrk="0" hangingPunct="1">
      <a:defRPr sz="4597" kern="1200">
        <a:solidFill>
          <a:schemeClr val="tx1"/>
        </a:solidFill>
        <a:latin typeface="+mn-lt"/>
        <a:ea typeface="+mn-ea"/>
        <a:cs typeface="+mn-cs"/>
      </a:defRPr>
    </a:lvl3pPr>
    <a:lvl4pPr marL="5253914" algn="l" defTabSz="3502609" rtl="0" eaLnBrk="1" latinLnBrk="0" hangingPunct="1">
      <a:defRPr sz="4597" kern="1200">
        <a:solidFill>
          <a:schemeClr val="tx1"/>
        </a:solidFill>
        <a:latin typeface="+mn-lt"/>
        <a:ea typeface="+mn-ea"/>
        <a:cs typeface="+mn-cs"/>
      </a:defRPr>
    </a:lvl4pPr>
    <a:lvl5pPr marL="7005218" algn="l" defTabSz="3502609" rtl="0" eaLnBrk="1" latinLnBrk="0" hangingPunct="1">
      <a:defRPr sz="4597" kern="1200">
        <a:solidFill>
          <a:schemeClr val="tx1"/>
        </a:solidFill>
        <a:latin typeface="+mn-lt"/>
        <a:ea typeface="+mn-ea"/>
        <a:cs typeface="+mn-cs"/>
      </a:defRPr>
    </a:lvl5pPr>
    <a:lvl6pPr marL="8756523" algn="l" defTabSz="3502609" rtl="0" eaLnBrk="1" latinLnBrk="0" hangingPunct="1">
      <a:defRPr sz="4597" kern="1200">
        <a:solidFill>
          <a:schemeClr val="tx1"/>
        </a:solidFill>
        <a:latin typeface="+mn-lt"/>
        <a:ea typeface="+mn-ea"/>
        <a:cs typeface="+mn-cs"/>
      </a:defRPr>
    </a:lvl6pPr>
    <a:lvl7pPr marL="10507828" algn="l" defTabSz="3502609" rtl="0" eaLnBrk="1" latinLnBrk="0" hangingPunct="1">
      <a:defRPr sz="4597" kern="1200">
        <a:solidFill>
          <a:schemeClr val="tx1"/>
        </a:solidFill>
        <a:latin typeface="+mn-lt"/>
        <a:ea typeface="+mn-ea"/>
        <a:cs typeface="+mn-cs"/>
      </a:defRPr>
    </a:lvl7pPr>
    <a:lvl8pPr marL="12259132" algn="l" defTabSz="3502609" rtl="0" eaLnBrk="1" latinLnBrk="0" hangingPunct="1">
      <a:defRPr sz="4597" kern="1200">
        <a:solidFill>
          <a:schemeClr val="tx1"/>
        </a:solidFill>
        <a:latin typeface="+mn-lt"/>
        <a:ea typeface="+mn-ea"/>
        <a:cs typeface="+mn-cs"/>
      </a:defRPr>
    </a:lvl8pPr>
    <a:lvl9pPr marL="14010437" algn="l" defTabSz="3502609" rtl="0" eaLnBrk="1" latinLnBrk="0" hangingPunct="1">
      <a:defRPr sz="45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EB851-1DD3-334C-91B9-81AE32177A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5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3591562"/>
            <a:ext cx="3291840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1526522"/>
            <a:ext cx="329184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1E57-8DFF-E542-9CE6-078E8B2818FF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83F-85D8-DF42-ACB7-6F96E48C5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6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1E57-8DFF-E542-9CE6-078E8B2818FF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83F-85D8-DF42-ACB7-6F96E48C5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168400"/>
            <a:ext cx="9464040" cy="185978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168400"/>
            <a:ext cx="27843480" cy="185978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1E57-8DFF-E542-9CE6-078E8B2818FF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83F-85D8-DF42-ACB7-6F96E48C5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1E57-8DFF-E542-9CE6-078E8B2818FF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83F-85D8-DF42-ACB7-6F96E48C5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3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5471163"/>
            <a:ext cx="3785616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14686283"/>
            <a:ext cx="3785616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1E57-8DFF-E542-9CE6-078E8B2818FF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83F-85D8-DF42-ACB7-6F96E48C5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7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5842000"/>
            <a:ext cx="18653760" cy="13924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5842000"/>
            <a:ext cx="18653760" cy="13924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1E57-8DFF-E542-9CE6-078E8B2818FF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83F-85D8-DF42-ACB7-6F96E48C5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1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168401"/>
            <a:ext cx="37856160" cy="42418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5379722"/>
            <a:ext cx="18568033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8016240"/>
            <a:ext cx="18568033" cy="11790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5379722"/>
            <a:ext cx="18659477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8016240"/>
            <a:ext cx="18659477" cy="11790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1E57-8DFF-E542-9CE6-078E8B2818FF}" type="datetimeFigureOut">
              <a:rPr lang="en-US" smtClean="0"/>
              <a:t>6/14/19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83F-85D8-DF42-ACB7-6F96E48C5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1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1E57-8DFF-E542-9CE6-078E8B2818FF}" type="datetimeFigureOut">
              <a:rPr lang="en-US" smtClean="0"/>
              <a:t>6/14/19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83F-85D8-DF42-ACB7-6F96E48C5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1E57-8DFF-E542-9CE6-078E8B2818FF}" type="datetimeFigureOut">
              <a:rPr lang="en-US" smtClean="0"/>
              <a:t>6/14/19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83F-85D8-DF42-ACB7-6F96E48C5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1463040"/>
            <a:ext cx="14156053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3159762"/>
            <a:ext cx="2221992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6583680"/>
            <a:ext cx="14156053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1E57-8DFF-E542-9CE6-078E8B2818FF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83F-85D8-DF42-ACB7-6F96E48C5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4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1463040"/>
            <a:ext cx="14156053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3159762"/>
            <a:ext cx="2221992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6583680"/>
            <a:ext cx="14156053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1E57-8DFF-E542-9CE6-078E8B2818FF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83F-85D8-DF42-ACB7-6F96E48C5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168401"/>
            <a:ext cx="3785616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5842000"/>
            <a:ext cx="3785616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20340322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1E57-8DFF-E542-9CE6-078E8B2818FF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20340322"/>
            <a:ext cx="148132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20340322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8683F-85D8-DF42-ACB7-6F96E48C5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7.emf"/><Relationship Id="rId21" Type="http://schemas.openxmlformats.org/officeDocument/2006/relationships/image" Target="../media/image18.emf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10" Type="http://schemas.openxmlformats.org/officeDocument/2006/relationships/image" Target="../media/image7.emf"/><Relationship Id="rId11" Type="http://schemas.openxmlformats.org/officeDocument/2006/relationships/image" Target="../media/image8.emf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3.png"/><Relationship Id="rId16" Type="http://schemas.openxmlformats.org/officeDocument/2006/relationships/image" Target="../media/image12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196615" y="9795157"/>
            <a:ext cx="11539953" cy="3631320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reflection endPos="0" dist="50800" dir="5400000" sy="-100000" algn="bl" rotWithShape="0"/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1" r="5267"/>
          <a:stretch/>
        </p:blipFill>
        <p:spPr>
          <a:xfrm>
            <a:off x="12152678" y="3886477"/>
            <a:ext cx="17247627" cy="76340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33249" y="1644670"/>
            <a:ext cx="18637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ea typeface="Trajan Pro" charset="0"/>
                <a:cs typeface="Trajan Pro" charset="0"/>
              </a:rPr>
              <a:t>Xipeng</a:t>
            </a:r>
            <a:r>
              <a:rPr lang="en-US" sz="2800" dirty="0" smtClean="0">
                <a:ea typeface="Trajan Pro" charset="0"/>
                <a:cs typeface="Trajan Pro" charset="0"/>
              </a:rPr>
              <a:t> Chen*</a:t>
            </a:r>
            <a:r>
              <a:rPr lang="en-US" sz="2800" baseline="30000" dirty="0" smtClean="0">
                <a:ea typeface="Trajan Pro" charset="0"/>
                <a:cs typeface="Trajan Pro" charset="0"/>
              </a:rPr>
              <a:t>1</a:t>
            </a:r>
            <a:r>
              <a:rPr lang="en-US" sz="2800" dirty="0" smtClean="0">
                <a:ea typeface="Trajan Pro" charset="0"/>
                <a:cs typeface="Trajan Pro" charset="0"/>
              </a:rPr>
              <a:t>, Kwan-Yee Lin*</a:t>
            </a:r>
            <a:r>
              <a:rPr lang="en-US" sz="2800" baseline="30000" dirty="0" smtClean="0">
                <a:ea typeface="Trajan Pro" charset="0"/>
                <a:cs typeface="Trajan Pro" charset="0"/>
              </a:rPr>
              <a:t>2,3</a:t>
            </a:r>
            <a:r>
              <a:rPr lang="en-US" sz="2800" dirty="0" smtClean="0">
                <a:ea typeface="Trajan Pro" charset="0"/>
                <a:cs typeface="Trajan Pro" charset="0"/>
              </a:rPr>
              <a:t>, </a:t>
            </a:r>
            <a:r>
              <a:rPr lang="en-US" sz="2800" dirty="0" err="1" smtClean="0">
                <a:ea typeface="Trajan Pro" charset="0"/>
                <a:cs typeface="Trajan Pro" charset="0"/>
              </a:rPr>
              <a:t>Wentao</a:t>
            </a:r>
            <a:r>
              <a:rPr lang="en-US" sz="2800" dirty="0" smtClean="0">
                <a:ea typeface="Trajan Pro" charset="0"/>
                <a:cs typeface="Trajan Pro" charset="0"/>
              </a:rPr>
              <a:t> Liu</a:t>
            </a:r>
            <a:r>
              <a:rPr lang="en-US" sz="2800" baseline="30000" dirty="0" smtClean="0">
                <a:ea typeface="Trajan Pro" charset="0"/>
                <a:cs typeface="Trajan Pro" charset="0"/>
              </a:rPr>
              <a:t>3</a:t>
            </a:r>
            <a:r>
              <a:rPr lang="en-US" sz="2800" dirty="0" smtClean="0">
                <a:ea typeface="Trajan Pro" charset="0"/>
                <a:cs typeface="Trajan Pro" charset="0"/>
              </a:rPr>
              <a:t>, ChenQian</a:t>
            </a:r>
            <a:r>
              <a:rPr lang="en-US" sz="2800" baseline="30000" dirty="0" smtClean="0">
                <a:ea typeface="Trajan Pro" charset="0"/>
                <a:cs typeface="Trajan Pro" charset="0"/>
              </a:rPr>
              <a:t>3</a:t>
            </a:r>
            <a:r>
              <a:rPr lang="en-US" sz="2800" dirty="0" smtClean="0">
                <a:ea typeface="Trajan Pro" charset="0"/>
                <a:cs typeface="Trajan Pro" charset="0"/>
              </a:rPr>
              <a:t>, Liang Lin</a:t>
            </a:r>
            <a:r>
              <a:rPr lang="en-US" altLang="zh-CN" sz="2800" baseline="30000" dirty="0" smtClean="0">
                <a:ea typeface="Trajan Pro" charset="0"/>
                <a:cs typeface="Trajan Pro" charset="0"/>
              </a:rPr>
              <a:t>1</a:t>
            </a:r>
            <a:r>
              <a:rPr lang="en-US" sz="2800" dirty="0" smtClean="0">
                <a:ea typeface="Trajan Pro" charset="0"/>
                <a:cs typeface="Trajan Pro" charset="0"/>
              </a:rPr>
              <a:t> </a:t>
            </a:r>
            <a:r>
              <a:rPr lang="en-US" sz="2800" baseline="30000" dirty="0" smtClean="0">
                <a:ea typeface="Trajan Pro" charset="0"/>
                <a:cs typeface="Trajan Pro" charset="0"/>
              </a:rPr>
              <a:t> </a:t>
            </a:r>
            <a:endParaRPr lang="en-US" sz="2800" dirty="0">
              <a:ea typeface="Trajan Pro" charset="0"/>
              <a:cs typeface="Trajan Pro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72648" y="2128197"/>
            <a:ext cx="23930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aseline="300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Sun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Yat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-Sen University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          </a:t>
            </a:r>
            <a:r>
              <a:rPr lang="en-US" sz="2800" baseline="30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Peking University          </a:t>
            </a:r>
            <a:r>
              <a:rPr lang="en-US" sz="2800" baseline="30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SenseTime Research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11510819" y="134511"/>
            <a:ext cx="19777564" cy="1467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900" b="1" dirty="0">
                <a:latin typeface="Arial Rounded MT Bold" charset="0"/>
                <a:ea typeface="Arial Rounded MT Bold" charset="0"/>
                <a:cs typeface="Arial Rounded MT Bold" charset="0"/>
              </a:rPr>
              <a:t>Weakly-Supervised Discovery of Geometry-Aware Representation for 3D Human Pose </a:t>
            </a:r>
            <a:r>
              <a:rPr lang="en-US" altLang="en-US" sz="49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Estimation</a:t>
            </a:r>
            <a:endParaRPr lang="en-US" altLang="en-US" sz="4900" b="1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7" y="112161"/>
            <a:ext cx="2617850" cy="261785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65" y="112401"/>
            <a:ext cx="2617370" cy="2617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93" y="196601"/>
            <a:ext cx="4746065" cy="2448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035" y="550409"/>
            <a:ext cx="7621148" cy="17338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2764166"/>
            <a:ext cx="438912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矩形 20"/>
          <p:cNvSpPr/>
          <p:nvPr/>
        </p:nvSpPr>
        <p:spPr>
          <a:xfrm>
            <a:off x="131648" y="2883726"/>
            <a:ext cx="11694662" cy="18729777"/>
          </a:xfrm>
          <a:prstGeom prst="rect">
            <a:avLst/>
          </a:prstGeom>
          <a:noFill/>
          <a:ln w="539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18237" y="2906588"/>
            <a:ext cx="11708073" cy="937297"/>
          </a:xfrm>
          <a:prstGeom prst="rect">
            <a:avLst/>
          </a:prstGeom>
          <a:solidFill>
            <a:srgbClr val="536786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en-US" sz="5400" dirty="0" smtClean="0">
                <a:latin typeface="Times New Roman" charset="0"/>
                <a:ea typeface="Times New Roman" charset="0"/>
                <a:cs typeface="Times New Roman" charset="0"/>
              </a:rPr>
              <a:t>Introduction</a:t>
            </a:r>
            <a:endParaRPr lang="en-US" sz="5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944548" y="2883726"/>
            <a:ext cx="17555673" cy="10476659"/>
            <a:chOff x="11944548" y="2883727"/>
            <a:chExt cx="17555673" cy="11002379"/>
          </a:xfrm>
        </p:grpSpPr>
        <p:sp>
          <p:nvSpPr>
            <p:cNvPr id="25" name="矩形 20"/>
            <p:cNvSpPr/>
            <p:nvPr/>
          </p:nvSpPr>
          <p:spPr>
            <a:xfrm>
              <a:off x="11957661" y="2888171"/>
              <a:ext cx="17542560" cy="10997935"/>
            </a:xfrm>
            <a:prstGeom prst="rect">
              <a:avLst/>
            </a:prstGeom>
            <a:noFill/>
            <a:ln w="539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536192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072384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608576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6144768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7680960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9217152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0753344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2289536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944548" y="2883727"/>
              <a:ext cx="17543582" cy="1039863"/>
            </a:xfrm>
            <a:prstGeom prst="rect">
              <a:avLst/>
            </a:prstGeom>
            <a:solidFill>
              <a:srgbClr val="536786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536192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072384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608576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6144768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7680960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9217152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0753344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2289536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5400" dirty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r>
                <a:rPr lang="en-US" sz="5400" dirty="0" smtClean="0">
                  <a:latin typeface="Times New Roman" charset="0"/>
                  <a:ea typeface="Times New Roman" charset="0"/>
                  <a:cs typeface="Times New Roman" charset="0"/>
                </a:rPr>
                <a:t>. Methodology</a:t>
              </a:r>
              <a:endParaRPr lang="en-US" sz="5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/>
          <a:stretch/>
        </p:blipFill>
        <p:spPr>
          <a:xfrm>
            <a:off x="30113870" y="14432166"/>
            <a:ext cx="12299049" cy="704998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9635671" y="13511458"/>
            <a:ext cx="14134386" cy="938441"/>
          </a:xfrm>
          <a:prstGeom prst="rect">
            <a:avLst/>
          </a:prstGeom>
          <a:solidFill>
            <a:srgbClr val="536786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latin typeface="Times New Roman" charset="0"/>
                <a:ea typeface="Times New Roman" charset="0"/>
                <a:cs typeface="Times New Roman" charset="0"/>
              </a:rPr>
              <a:t>5. </a:t>
            </a:r>
            <a:r>
              <a:rPr lang="en-US" sz="5400" dirty="0" smtClean="0">
                <a:latin typeface="Times New Roman" charset="0"/>
                <a:ea typeface="Times New Roman" charset="0"/>
                <a:cs typeface="Times New Roman" charset="0"/>
              </a:rPr>
              <a:t>Point Cloud </a:t>
            </a:r>
            <a:r>
              <a:rPr lang="en-US" sz="5400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5400" dirty="0" smtClean="0">
                <a:latin typeface="Times New Roman" charset="0"/>
                <a:ea typeface="Times New Roman" charset="0"/>
                <a:cs typeface="Times New Roman" charset="0"/>
              </a:rPr>
              <a:t>nterpolation</a:t>
            </a:r>
            <a:endParaRPr lang="en-US" sz="5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2039492" y="11964531"/>
                <a:ext cx="17336669" cy="1286480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bg1"/>
                </a:solidFill>
              </a:ln>
              <a:effectLst>
                <a:reflection endPos="0" dist="50800" dir="5400000" sy="-100000" algn="bl" rotWithShape="0"/>
              </a:effectLst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3072384" rtl="0" eaLnBrk="1" latinLnBrk="0" hangingPunct="1">
                  <a:defRPr sz="6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36192" algn="l" defTabSz="3072384" rtl="0" eaLnBrk="1" latinLnBrk="0" hangingPunct="1">
                  <a:defRPr sz="6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72384" algn="l" defTabSz="3072384" rtl="0" eaLnBrk="1" latinLnBrk="0" hangingPunct="1">
                  <a:defRPr sz="6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4608576" algn="l" defTabSz="3072384" rtl="0" eaLnBrk="1" latinLnBrk="0" hangingPunct="1">
                  <a:defRPr sz="6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144768" algn="l" defTabSz="3072384" rtl="0" eaLnBrk="1" latinLnBrk="0" hangingPunct="1">
                  <a:defRPr sz="6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680960" algn="l" defTabSz="3072384" rtl="0" eaLnBrk="1" latinLnBrk="0" hangingPunct="1">
                  <a:defRPr sz="6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217152" algn="l" defTabSz="3072384" rtl="0" eaLnBrk="1" latinLnBrk="0" hangingPunct="1">
                  <a:defRPr sz="6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753344" algn="l" defTabSz="3072384" rtl="0" eaLnBrk="1" latinLnBrk="0" hangingPunct="1">
                  <a:defRPr sz="6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289536" algn="l" defTabSz="3072384" rtl="0" eaLnBrk="1" latinLnBrk="0" hangingPunct="1">
                  <a:defRPr sz="6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      </m:t>
                      </m:r>
                      <m:r>
                        <a:rPr lang="en-US" sz="4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ℒ</m:t>
                      </m:r>
                      <m:r>
                        <a:rPr lang="en-US" sz="4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𝜑</m:t>
                          </m:r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sz="4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𝜈</m:t>
                          </m:r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𝜁</m:t>
                          </m:r>
                        </m:e>
                      </m:d>
                      <m:r>
                        <a:rPr lang="en-US" sz="4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𝑟𝑐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492" y="11964531"/>
                <a:ext cx="17336669" cy="128648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reflection endPos="0" dist="508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2036204" y="11445015"/>
            <a:ext cx="1645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Trajan Pro" charset="0"/>
                <a:cs typeface="Trajan Pro" charset="0"/>
              </a:rPr>
              <a:t>Total loss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Trajan Pro" charset="0"/>
              <a:ea typeface="Trajan Pro" charset="0"/>
              <a:cs typeface="Trajan Pro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202" y="15409454"/>
            <a:ext cx="10882894" cy="229795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2152678" y="14686376"/>
            <a:ext cx="1292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Trajan Pro" charset="0"/>
                <a:cs typeface="Trajan Pro" charset="0"/>
              </a:rPr>
              <a:t>WAy1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Trajan Pro" charset="0"/>
                <a:cs typeface="Trajan Pro" charset="0"/>
              </a:rPr>
              <a:t>: </a:t>
            </a:r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Trajan Pro" charset="0"/>
                <a:cs typeface="Trajan Pro" charset="0"/>
              </a:rPr>
              <a:t>as an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Trajan Pro" charset="0"/>
                <a:cs typeface="Trajan Pro" charset="0"/>
              </a:rPr>
              <a:t>intermediate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Trajan Pro" charset="0"/>
                <a:cs typeface="Trajan Pro" charset="0"/>
              </a:rPr>
              <a:t>representation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4920" r="1999" b="5143"/>
          <a:stretch/>
        </p:blipFill>
        <p:spPr>
          <a:xfrm>
            <a:off x="26227272" y="15356288"/>
            <a:ext cx="2667451" cy="240428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2247705" y="17727630"/>
            <a:ext cx="10175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Trajan Pro" charset="0"/>
                <a:cs typeface="Trajan Pro" charset="0"/>
              </a:rPr>
              <a:t>WAy2: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Trajan Pro" charset="0"/>
                <a:cs typeface="Trajan Pro" charset="0"/>
              </a:rPr>
              <a:t>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Trajan Pro" charset="0"/>
                <a:cs typeface="Trajan Pro" charset="0"/>
              </a:rPr>
              <a:t>As a 3D geometry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Trajan Pro" charset="0"/>
                <a:cs typeface="Trajan Pro" charset="0"/>
              </a:rPr>
              <a:t>prior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Trajan Pro" charset="0"/>
              <a:ea typeface="Trajan Pro" charset="0"/>
              <a:cs typeface="Trajan Pro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975028" y="13484062"/>
            <a:ext cx="17455757" cy="8129441"/>
            <a:chOff x="11975214" y="2659662"/>
            <a:chExt cx="17562677" cy="9186603"/>
          </a:xfrm>
        </p:grpSpPr>
        <p:sp>
          <p:nvSpPr>
            <p:cNvPr id="51" name="矩形 20"/>
            <p:cNvSpPr/>
            <p:nvPr/>
          </p:nvSpPr>
          <p:spPr>
            <a:xfrm>
              <a:off x="11988328" y="2664100"/>
              <a:ext cx="17542560" cy="9182165"/>
            </a:xfrm>
            <a:prstGeom prst="rect">
              <a:avLst/>
            </a:prstGeom>
            <a:noFill/>
            <a:ln w="539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536192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072384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608576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6144768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7680960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9217152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0753344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2289536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975214" y="2659662"/>
              <a:ext cx="17562677" cy="1254878"/>
            </a:xfrm>
            <a:prstGeom prst="rect">
              <a:avLst/>
            </a:prstGeom>
            <a:solidFill>
              <a:srgbClr val="536786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536192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072384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608576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6144768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7680960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9217152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0753344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2289536" algn="l" defTabSz="3072384" rtl="0" eaLnBrk="1" latinLnBrk="0" hangingPunct="1">
                <a:defRPr sz="60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dirty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r>
                <a:rPr lang="en-US" sz="5400" dirty="0" smtClean="0">
                  <a:latin typeface="Times New Roman" charset="0"/>
                  <a:ea typeface="Times New Roman" charset="0"/>
                  <a:cs typeface="Times New Roman" charset="0"/>
                </a:rPr>
                <a:t>. Application: 3D Human Pose Estimation</a:t>
              </a:r>
              <a:endParaRPr lang="en-US" sz="5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036" y="464093"/>
            <a:ext cx="2133598" cy="2133598"/>
          </a:xfrm>
          <a:prstGeom prst="rect">
            <a:avLst/>
          </a:prstGeom>
        </p:spPr>
      </p:pic>
      <p:sp>
        <p:nvSpPr>
          <p:cNvPr id="54" name="矩形 20"/>
          <p:cNvSpPr/>
          <p:nvPr/>
        </p:nvSpPr>
        <p:spPr>
          <a:xfrm>
            <a:off x="29643766" y="13484062"/>
            <a:ext cx="14118196" cy="8129441"/>
          </a:xfrm>
          <a:prstGeom prst="rect">
            <a:avLst/>
          </a:prstGeom>
          <a:noFill/>
          <a:ln w="539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2" t="3103" r="10283" b="79064"/>
          <a:stretch/>
        </p:blipFill>
        <p:spPr>
          <a:xfrm>
            <a:off x="26819138" y="18452713"/>
            <a:ext cx="1568904" cy="278824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7" b="41187"/>
          <a:stretch/>
        </p:blipFill>
        <p:spPr>
          <a:xfrm>
            <a:off x="12267535" y="18426992"/>
            <a:ext cx="6943870" cy="267892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6" b="5100"/>
          <a:stretch/>
        </p:blipFill>
        <p:spPr>
          <a:xfrm>
            <a:off x="19533422" y="18435516"/>
            <a:ext cx="6963700" cy="28284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6699" y="15804498"/>
            <a:ext cx="2010970" cy="1507865"/>
          </a:xfrm>
          <a:prstGeom prst="rect">
            <a:avLst/>
          </a:prstGeom>
        </p:spPr>
      </p:pic>
      <p:sp>
        <p:nvSpPr>
          <p:cNvPr id="59" name="Rounded Rectangle 58"/>
          <p:cNvSpPr/>
          <p:nvPr/>
        </p:nvSpPr>
        <p:spPr>
          <a:xfrm>
            <a:off x="20575233" y="11988165"/>
            <a:ext cx="2469484" cy="790220"/>
          </a:xfrm>
          <a:prstGeom prst="roundRect">
            <a:avLst/>
          </a:prstGeom>
          <a:noFill/>
          <a:ln w="38100">
            <a:solidFill>
              <a:srgbClr val="D16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3042305" y="12165769"/>
            <a:ext cx="389759" cy="172013"/>
          </a:xfrm>
          <a:prstGeom prst="straightConnector1">
            <a:avLst/>
          </a:prstGeom>
          <a:ln w="28575">
            <a:solidFill>
              <a:srgbClr val="D167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510607" y="11741674"/>
            <a:ext cx="5057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1675A"/>
                </a:solidFill>
                <a:latin typeface="Times New Roman" charset="0"/>
                <a:ea typeface="Times New Roman" charset="0"/>
                <a:cs typeface="Times New Roman" charset="0"/>
              </a:rPr>
              <a:t>Representation consistency </a:t>
            </a:r>
            <a:r>
              <a:rPr lang="en-US" sz="2800" b="1" dirty="0" smtClean="0">
                <a:solidFill>
                  <a:srgbClr val="D1675A"/>
                </a:solidFill>
                <a:latin typeface="Times New Roman" charset="0"/>
                <a:ea typeface="Times New Roman" charset="0"/>
                <a:cs typeface="Times New Roman" charset="0"/>
              </a:rPr>
              <a:t>loss</a:t>
            </a:r>
            <a:endParaRPr lang="en-US" sz="2800" b="1" dirty="0">
              <a:solidFill>
                <a:srgbClr val="D1675A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52348" y="12131007"/>
                <a:ext cx="5866159" cy="1132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</a:rPr>
                            <m:t>𝑟𝑐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𝑖𝑗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2348" y="12131007"/>
                <a:ext cx="5866159" cy="113218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/>
          <p:cNvSpPr/>
          <p:nvPr/>
        </p:nvSpPr>
        <p:spPr>
          <a:xfrm>
            <a:off x="14328854" y="11997188"/>
            <a:ext cx="5676726" cy="809732"/>
          </a:xfrm>
          <a:prstGeom prst="roundRect">
            <a:avLst/>
          </a:prstGeom>
          <a:noFill/>
          <a:ln w="38100">
            <a:solidFill>
              <a:srgbClr val="DC8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8F6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16787060" y="12802019"/>
            <a:ext cx="380157" cy="246278"/>
          </a:xfrm>
          <a:prstGeom prst="straightConnector1">
            <a:avLst/>
          </a:prstGeom>
          <a:ln w="28575">
            <a:solidFill>
              <a:srgbClr val="DC8F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4328854" y="12815456"/>
            <a:ext cx="336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C8F61"/>
                </a:solidFill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800" b="1" dirty="0" smtClean="0">
                <a:solidFill>
                  <a:srgbClr val="DC8F61"/>
                </a:solidFill>
                <a:latin typeface="Times New Roman" charset="0"/>
                <a:ea typeface="Times New Roman" charset="0"/>
                <a:cs typeface="Times New Roman" charset="0"/>
              </a:rPr>
              <a:t>econstruction </a:t>
            </a:r>
            <a:r>
              <a:rPr lang="en-US" sz="2800" b="1" dirty="0">
                <a:solidFill>
                  <a:srgbClr val="DC8F61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2800" b="1" dirty="0" smtClean="0">
                <a:solidFill>
                  <a:srgbClr val="DC8F61"/>
                </a:solidFill>
                <a:latin typeface="Times New Roman" charset="0"/>
                <a:ea typeface="Times New Roman" charset="0"/>
                <a:cs typeface="Times New Roman" charset="0"/>
              </a:rPr>
              <a:t>oss</a:t>
            </a:r>
            <a:endParaRPr lang="en-US" sz="2800" b="1" dirty="0">
              <a:solidFill>
                <a:srgbClr val="DC8F6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4361" y="5887076"/>
            <a:ext cx="11569409" cy="3817311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reflection endPos="0" dist="50800" dir="5400000" sy="-100000" algn="bl" rotWithShape="0"/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34466" y="5922835"/>
            <a:ext cx="10963198" cy="712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Trajan Pro" charset="0"/>
                <a:cs typeface="Trajan Pro" charset="0"/>
              </a:rPr>
              <a:t>motivation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Trajan Pro" charset="0"/>
              <a:ea typeface="Trajan Pro" charset="0"/>
              <a:cs typeface="Trajan Pro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8758" y="9831618"/>
            <a:ext cx="11005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502609" rtl="0" eaLnBrk="1" latinLnBrk="0" hangingPunct="1">
              <a:defRPr sz="68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1305" algn="l" defTabSz="3502609" rtl="0" eaLnBrk="1" latinLnBrk="0" hangingPunct="1">
              <a:defRPr sz="68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2609" algn="l" defTabSz="3502609" rtl="0" eaLnBrk="1" latinLnBrk="0" hangingPunct="1">
              <a:defRPr sz="68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3914" algn="l" defTabSz="3502609" rtl="0" eaLnBrk="1" latinLnBrk="0" hangingPunct="1">
              <a:defRPr sz="68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05218" algn="l" defTabSz="3502609" rtl="0" eaLnBrk="1" latinLnBrk="0" hangingPunct="1">
              <a:defRPr sz="68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56523" algn="l" defTabSz="3502609" rtl="0" eaLnBrk="1" latinLnBrk="0" hangingPunct="1">
              <a:defRPr sz="68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07828" algn="l" defTabSz="3502609" rtl="0" eaLnBrk="1" latinLnBrk="0" hangingPunct="1">
              <a:defRPr sz="68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59132" algn="l" defTabSz="3502609" rtl="0" eaLnBrk="1" latinLnBrk="0" hangingPunct="1">
              <a:defRPr sz="68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10437" algn="l" defTabSz="3502609" rtl="0" eaLnBrk="1" latinLnBrk="0" hangingPunct="1">
              <a:defRPr sz="68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Trajan Pro" charset="0"/>
                <a:cs typeface="Trajan Pro" charset="0"/>
              </a:rPr>
              <a:t>contributions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Trajan Pro" charset="0"/>
              <a:ea typeface="Trajan Pro" charset="0"/>
              <a:cs typeface="Trajan Pro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4361" y="3951050"/>
            <a:ext cx="11569410" cy="1828861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reflection endPos="0" dist="50800" dir="5400000" sy="-100000" algn="bl" rotWithShape="0"/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168758" y="3980151"/>
            <a:ext cx="10963198" cy="712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Trajan Pro" charset="0"/>
                <a:cs typeface="Trajan Pro" charset="0"/>
              </a:rPr>
              <a:t>Ta</a:t>
            </a:r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Trajan Pro" charset="0"/>
                <a:cs typeface="Trajan Pro" charset="0"/>
              </a:rPr>
              <a:t>rget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Trajan Pro" charset="0"/>
                <a:cs typeface="Trajan Pro" charset="0"/>
              </a:rPr>
              <a:t> </a:t>
            </a:r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Trajan Pro" charset="0"/>
                <a:cs typeface="Trajan Pro" charset="0"/>
              </a:rPr>
              <a:t>OF our work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Trajan Pro" charset="0"/>
              <a:ea typeface="Trajan Pro" charset="0"/>
              <a:cs typeface="Trajan Pro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8385" y="4759832"/>
            <a:ext cx="11804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To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devise a 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simple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yet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effective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framework that learns a </a:t>
            </a:r>
            <a:r>
              <a:rPr lang="en-US" sz="2800" b="1" i="1" dirty="0">
                <a:latin typeface="Times New Roman" charset="0"/>
                <a:ea typeface="Times New Roman" charset="0"/>
                <a:cs typeface="Times New Roman" charset="0"/>
              </a:rPr>
              <a:t>3D </a:t>
            </a:r>
            <a:r>
              <a:rPr lang="en-US" sz="2800" b="1" i="1" dirty="0" smtClean="0">
                <a:latin typeface="Times New Roman" charset="0"/>
                <a:ea typeface="Times New Roman" charset="0"/>
                <a:cs typeface="Times New Roman" charset="0"/>
              </a:rPr>
              <a:t>geometry </a:t>
            </a:r>
            <a:r>
              <a:rPr lang="en-US" sz="28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represen-tation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of human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pose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with 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only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accessible 2D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annotation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as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supervision.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8385" y="7955571"/>
            <a:ext cx="11804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Leverage the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latent code of a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novel view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synthesis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framework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but not all factors in the latent code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are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necessary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8385" y="6594805"/>
            <a:ext cx="11990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Multi-view data provides 3d geometry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information but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usually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relies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on auxiliary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2.5D annotations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or a large quantity of 3D training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samples. 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" name="Down Arrow 80"/>
          <p:cNvSpPr/>
          <p:nvPr/>
        </p:nvSpPr>
        <p:spPr>
          <a:xfrm>
            <a:off x="5482468" y="7509475"/>
            <a:ext cx="326572" cy="467851"/>
          </a:xfrm>
          <a:prstGeom prst="downArrow">
            <a:avLst/>
          </a:prstGeom>
          <a:solidFill>
            <a:srgbClr val="D1675A"/>
          </a:solidFill>
          <a:ln>
            <a:solidFill>
              <a:srgbClr val="D16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own Arrow 81"/>
          <p:cNvSpPr/>
          <p:nvPr/>
        </p:nvSpPr>
        <p:spPr>
          <a:xfrm>
            <a:off x="5482468" y="8760058"/>
            <a:ext cx="326572" cy="467851"/>
          </a:xfrm>
          <a:prstGeom prst="downArrow">
            <a:avLst/>
          </a:prstGeom>
          <a:solidFill>
            <a:srgbClr val="D1675A"/>
          </a:solidFill>
          <a:ln>
            <a:solidFill>
              <a:srgbClr val="D16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48385" y="9159838"/>
            <a:ext cx="1159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atent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representation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disentanglement and semantic constraint. 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48385" y="10590587"/>
            <a:ext cx="115698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We propose a different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approach to learn the </a:t>
            </a:r>
            <a:r>
              <a:rPr lang="en-US" sz="2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geometry representation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for the human pose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under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multi-view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setting with </a:t>
            </a:r>
            <a:r>
              <a:rPr lang="en-US" sz="2800" dirty="0">
                <a:solidFill>
                  <a:srgbClr val="C00000"/>
                </a:solidFill>
              </a:rPr>
              <a:t>view </a:t>
            </a:r>
            <a:r>
              <a:rPr lang="en-US" sz="2800" dirty="0" smtClean="0">
                <a:solidFill>
                  <a:srgbClr val="C00000"/>
                </a:solidFill>
              </a:rPr>
              <a:t>synthesis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C00000"/>
                </a:solidFill>
              </a:rPr>
              <a:t>skeleton-based view </a:t>
            </a:r>
            <a:r>
              <a:rPr lang="en-US" sz="2800" dirty="0" smtClean="0">
                <a:solidFill>
                  <a:srgbClr val="C00000"/>
                </a:solidFill>
              </a:rPr>
              <a:t>synthesis </a:t>
            </a:r>
            <a:r>
              <a:rPr lang="en-US" sz="2800" dirty="0"/>
              <a:t>is </a:t>
            </a:r>
            <a:r>
              <a:rPr lang="en-US" sz="2800" dirty="0" smtClean="0"/>
              <a:t>proposed to solve the latent space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disentanglement problem.</a:t>
            </a:r>
          </a:p>
          <a:p>
            <a:pPr marL="514350" indent="-514350">
              <a:buFontTx/>
              <a:buAutoNum type="arabicPeriod"/>
            </a:pP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C00000"/>
                </a:solidFill>
              </a:rPr>
              <a:t>representation consistency loss </a:t>
            </a:r>
            <a:r>
              <a:rPr lang="en-US" sz="2800" dirty="0"/>
              <a:t>is introduced to </a:t>
            </a:r>
            <a:r>
              <a:rPr lang="en-US" sz="2800" dirty="0" smtClean="0"/>
              <a:t>constrain </a:t>
            </a:r>
            <a:r>
              <a:rPr lang="en-US" sz="2800" dirty="0"/>
              <a:t>the learning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process </a:t>
            </a:r>
            <a:r>
              <a:rPr lang="en-US" sz="2800" dirty="0"/>
              <a:t>of latent space. 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2" name="矩形 20"/>
          <p:cNvSpPr/>
          <p:nvPr/>
        </p:nvSpPr>
        <p:spPr>
          <a:xfrm>
            <a:off x="29654766" y="2883726"/>
            <a:ext cx="14118196" cy="10432401"/>
          </a:xfrm>
          <a:prstGeom prst="rect">
            <a:avLst/>
          </a:prstGeom>
          <a:noFill/>
          <a:ln w="539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"/>
          <a:stretch/>
        </p:blipFill>
        <p:spPr>
          <a:xfrm>
            <a:off x="29704046" y="8071349"/>
            <a:ext cx="14001482" cy="2467221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"/>
          <a:stretch/>
        </p:blipFill>
        <p:spPr>
          <a:xfrm>
            <a:off x="29704046" y="10619529"/>
            <a:ext cx="14001482" cy="2250297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29722332" y="12804191"/>
            <a:ext cx="13964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Table 2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Quantitative comparisons of Mean Per Joint Position Error (mm) between the estimated pose and the ground-truth on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Human3.6M 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under Protocol #1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#3. 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t="21247" r="1057" b="12182"/>
          <a:stretch/>
        </p:blipFill>
        <p:spPr>
          <a:xfrm>
            <a:off x="30200144" y="4018723"/>
            <a:ext cx="6996058" cy="720443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30755618" y="4822525"/>
            <a:ext cx="5885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Table 1: Cross-dataset comparison</a:t>
            </a:r>
            <a:r>
              <a:rPr lang="zh-CN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on the MPI-INF-3DHP dataset.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9760306" y="7481044"/>
            <a:ext cx="7875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Figure 1: 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Ablation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studies. 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The evaluation is performed on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Human3.6M</a:t>
            </a:r>
            <a:r>
              <a:rPr lang="zh-CN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with R#3 as baseline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5714" r="2712" b="2129"/>
          <a:stretch/>
        </p:blipFill>
        <p:spPr>
          <a:xfrm>
            <a:off x="31771140" y="5293826"/>
            <a:ext cx="3854066" cy="2214439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6" b="2839"/>
          <a:stretch/>
        </p:blipFill>
        <p:spPr>
          <a:xfrm>
            <a:off x="38508710" y="4018723"/>
            <a:ext cx="4029496" cy="1907713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2"/>
          <a:stretch/>
        </p:blipFill>
        <p:spPr>
          <a:xfrm>
            <a:off x="38508381" y="5725495"/>
            <a:ext cx="4030154" cy="1833537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36585591" y="7481044"/>
            <a:ext cx="7875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Figure 2: 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Evaluation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of using 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different number of training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data.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9643169" y="2883728"/>
            <a:ext cx="14134386" cy="923330"/>
          </a:xfrm>
          <a:prstGeom prst="rect">
            <a:avLst/>
          </a:prstGeom>
          <a:solidFill>
            <a:srgbClr val="536786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5400" dirty="0" smtClean="0">
                <a:latin typeface="Times New Roman" charset="0"/>
                <a:ea typeface="Times New Roman" charset="0"/>
                <a:cs typeface="Times New Roman" charset="0"/>
              </a:rPr>
              <a:t>. Qua</a:t>
            </a:r>
            <a:r>
              <a:rPr lang="en-US" altLang="zh-CN" sz="5400" dirty="0" smtClean="0">
                <a:latin typeface="Times New Roman" charset="0"/>
                <a:ea typeface="Times New Roman" charset="0"/>
                <a:cs typeface="Times New Roman" charset="0"/>
              </a:rPr>
              <a:t>ntitative</a:t>
            </a:r>
            <a:r>
              <a:rPr lang="en-US" sz="5400" dirty="0" smtClean="0">
                <a:latin typeface="Times New Roman" charset="0"/>
                <a:ea typeface="Times New Roman" charset="0"/>
                <a:cs typeface="Times New Roman" charset="0"/>
              </a:rPr>
              <a:t> Results</a:t>
            </a:r>
            <a:endParaRPr lang="en-US" sz="5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2001" b="5286"/>
          <a:stretch/>
        </p:blipFill>
        <p:spPr>
          <a:xfrm>
            <a:off x="249515" y="13811229"/>
            <a:ext cx="11496451" cy="3752563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3" r="303" b="4239"/>
          <a:stretch/>
        </p:blipFill>
        <p:spPr>
          <a:xfrm>
            <a:off x="257413" y="17563793"/>
            <a:ext cx="11393002" cy="3910191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1"/>
          <a:stretch/>
        </p:blipFill>
        <p:spPr>
          <a:xfrm>
            <a:off x="218480" y="13822804"/>
            <a:ext cx="5698285" cy="1821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42518073" y="19101699"/>
                <a:ext cx="780662" cy="1140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√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8073" y="19101699"/>
                <a:ext cx="780662" cy="1140249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42518073" y="15989515"/>
                <a:ext cx="831958" cy="1061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8073" y="15989515"/>
                <a:ext cx="831958" cy="106106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>
            <a:off x="12796915" y="21191487"/>
            <a:ext cx="5885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Ours 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+ Martinez et al. (ICCV’17) 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0072717" y="21191487"/>
            <a:ext cx="5885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 smtClean="0">
                <a:latin typeface="Times New Roman" charset="0"/>
                <a:ea typeface="Times New Roman" charset="0"/>
                <a:cs typeface="Times New Roman" charset="0"/>
              </a:rPr>
              <a:t>Ours + Sun </a:t>
            </a:r>
            <a:r>
              <a:rPr lang="fr-FR" sz="1600" dirty="0">
                <a:latin typeface="Times New Roman" charset="0"/>
                <a:ea typeface="Times New Roman" charset="0"/>
                <a:cs typeface="Times New Roman" charset="0"/>
              </a:rPr>
              <a:t>et al. (ECCV’18</a:t>
            </a:r>
            <a:r>
              <a:rPr lang="fr-FR" sz="16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fr-FR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3083</TotalTime>
  <Words>301</Words>
  <Application>Microsoft Macintosh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 Rounded MT Bold</vt:lpstr>
      <vt:lpstr>Calibri</vt:lpstr>
      <vt:lpstr>Calibri Light</vt:lpstr>
      <vt:lpstr>Cambria Math</vt:lpstr>
      <vt:lpstr>Times New Roman</vt:lpstr>
      <vt:lpstr>Trajan Pro</vt:lpstr>
      <vt:lpstr>宋体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64</cp:revision>
  <dcterms:created xsi:type="dcterms:W3CDTF">2019-06-11T14:03:07Z</dcterms:created>
  <dcterms:modified xsi:type="dcterms:W3CDTF">2019-06-14T04:05:07Z</dcterms:modified>
</cp:coreProperties>
</file>